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8" r:id="rId6"/>
    <p:sldId id="271" r:id="rId7"/>
    <p:sldId id="261" r:id="rId8"/>
    <p:sldId id="269" r:id="rId9"/>
    <p:sldId id="279" r:id="rId10"/>
    <p:sldId id="280" r:id="rId11"/>
    <p:sldId id="281" r:id="rId12"/>
    <p:sldId id="270" r:id="rId13"/>
    <p:sldId id="273" r:id="rId14"/>
    <p:sldId id="275" r:id="rId15"/>
    <p:sldId id="278" r:id="rId16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  <a:srgbClr val="80008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06F5D4-A7E9-460D-A4C1-9CB016B21CE9}" type="doc">
      <dgm:prSet loTypeId="urn:microsoft.com/office/officeart/2005/8/layout/radial1" loCatId="cycle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6D656FBB-2A86-4EE7-8523-DD5AE2F1DEBD}">
      <dgm:prSet phldrT="[Текст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600" dirty="0" smtClean="0"/>
            <a:t>Направления</a:t>
          </a:r>
        </a:p>
        <a:p>
          <a:r>
            <a:rPr lang="ru-RU" sz="1600" dirty="0" smtClean="0"/>
            <a:t>работы </a:t>
          </a:r>
          <a:endParaRPr lang="ru-RU" sz="1600" dirty="0"/>
        </a:p>
      </dgm:t>
    </dgm:pt>
    <dgm:pt modelId="{0C34E65C-739C-4CD1-BAF4-BB27B46EA84B}" type="parTrans" cxnId="{0DA9E6D0-D801-4911-BAC9-DF5E3EE620D3}">
      <dgm:prSet/>
      <dgm:spPr/>
      <dgm:t>
        <a:bodyPr/>
        <a:lstStyle/>
        <a:p>
          <a:endParaRPr lang="ru-RU"/>
        </a:p>
      </dgm:t>
    </dgm:pt>
    <dgm:pt modelId="{0594FD53-CF55-470B-8678-487E14EB850B}" type="sibTrans" cxnId="{0DA9E6D0-D801-4911-BAC9-DF5E3EE620D3}">
      <dgm:prSet/>
      <dgm:spPr/>
      <dgm:t>
        <a:bodyPr/>
        <a:lstStyle/>
        <a:p>
          <a:endParaRPr lang="ru-RU"/>
        </a:p>
      </dgm:t>
    </dgm:pt>
    <dgm:pt modelId="{51628372-E390-45A9-9E3A-B304378B11A7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sz="1400" b="1" dirty="0" smtClean="0">
              <a:solidFill>
                <a:schemeClr val="tx2"/>
              </a:solidFill>
            </a:rPr>
            <a:t>диагностическое</a:t>
          </a:r>
          <a:endParaRPr lang="ru-RU" sz="1400" b="1" dirty="0">
            <a:solidFill>
              <a:schemeClr val="tx2"/>
            </a:solidFill>
          </a:endParaRPr>
        </a:p>
      </dgm:t>
    </dgm:pt>
    <dgm:pt modelId="{B7C985A7-15E8-44A1-9188-2A05EDA148BE}" type="parTrans" cxnId="{9E1009C5-EEC3-442C-8ED7-0D010F4F116A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ru-RU"/>
        </a:p>
      </dgm:t>
    </dgm:pt>
    <dgm:pt modelId="{FF541E8D-3EE1-4A8E-8054-072873F73CDD}" type="sibTrans" cxnId="{9E1009C5-EEC3-442C-8ED7-0D010F4F116A}">
      <dgm:prSet/>
      <dgm:spPr/>
      <dgm:t>
        <a:bodyPr/>
        <a:lstStyle/>
        <a:p>
          <a:endParaRPr lang="ru-RU"/>
        </a:p>
      </dgm:t>
    </dgm:pt>
    <dgm:pt modelId="{E56C8CC4-46B5-451F-A7CB-096613DDE53A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</a:rPr>
            <a:t>Коррекционно-развивающее</a:t>
          </a:r>
          <a:endParaRPr lang="ru-RU" sz="1400" dirty="0">
            <a:solidFill>
              <a:srgbClr val="002060"/>
            </a:solidFill>
          </a:endParaRPr>
        </a:p>
      </dgm:t>
    </dgm:pt>
    <dgm:pt modelId="{2FD798BB-22DC-454F-B917-2E59AA983420}" type="parTrans" cxnId="{6B443DE8-A478-40E4-AF11-AAACC6ED40A2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ru-RU"/>
        </a:p>
      </dgm:t>
    </dgm:pt>
    <dgm:pt modelId="{9D0B3B13-54A4-45B0-8045-289753FDCCB5}" type="sibTrans" cxnId="{6B443DE8-A478-40E4-AF11-AAACC6ED40A2}">
      <dgm:prSet/>
      <dgm:spPr/>
      <dgm:t>
        <a:bodyPr/>
        <a:lstStyle/>
        <a:p>
          <a:endParaRPr lang="ru-RU"/>
        </a:p>
      </dgm:t>
    </dgm:pt>
    <dgm:pt modelId="{E17D7106-1C08-450A-B352-834B69652E8C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консультативное</a:t>
          </a:r>
          <a:endParaRPr lang="ru-RU" dirty="0">
            <a:solidFill>
              <a:srgbClr val="002060"/>
            </a:solidFill>
          </a:endParaRPr>
        </a:p>
      </dgm:t>
    </dgm:pt>
    <dgm:pt modelId="{AC69655A-7F10-4AAD-9826-EE6C40B6E4F8}" type="parTrans" cxnId="{CB918C44-8927-489F-8B95-038785F14073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ru-RU"/>
        </a:p>
      </dgm:t>
    </dgm:pt>
    <dgm:pt modelId="{BF8A13C1-D94C-4028-94A9-7F186226D7B0}" type="sibTrans" cxnId="{CB918C44-8927-489F-8B95-038785F14073}">
      <dgm:prSet/>
      <dgm:spPr/>
      <dgm:t>
        <a:bodyPr/>
        <a:lstStyle/>
        <a:p>
          <a:endParaRPr lang="ru-RU"/>
        </a:p>
      </dgm:t>
    </dgm:pt>
    <dgm:pt modelId="{436F28FF-2EB7-4537-B2B8-D6DBBF2C68EB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</a:rPr>
            <a:t>Информационно-просветительское</a:t>
          </a:r>
          <a:endParaRPr lang="ru-RU" sz="1400" dirty="0">
            <a:solidFill>
              <a:srgbClr val="002060"/>
            </a:solidFill>
          </a:endParaRPr>
        </a:p>
      </dgm:t>
    </dgm:pt>
    <dgm:pt modelId="{EDF97557-54AF-432C-88BD-44836311B958}" type="parTrans" cxnId="{3D950740-FC37-4606-BAC4-D37F77F3334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ru-RU"/>
        </a:p>
      </dgm:t>
    </dgm:pt>
    <dgm:pt modelId="{0BD9F5E9-EE51-4F39-83D3-4D492E83BEFA}" type="sibTrans" cxnId="{3D950740-FC37-4606-BAC4-D37F77F33347}">
      <dgm:prSet/>
      <dgm:spPr/>
      <dgm:t>
        <a:bodyPr/>
        <a:lstStyle/>
        <a:p>
          <a:endParaRPr lang="ru-RU"/>
        </a:p>
      </dgm:t>
    </dgm:pt>
    <dgm:pt modelId="{1B4E93EB-06DD-4829-9377-1C5AFD6B4DA6}" type="pres">
      <dgm:prSet presAssocID="{6206F5D4-A7E9-460D-A4C1-9CB016B21CE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6A304E-8B93-4508-881A-C7077D420C6D}" type="pres">
      <dgm:prSet presAssocID="{6D656FBB-2A86-4EE7-8523-DD5AE2F1DEBD}" presName="centerShape" presStyleLbl="node0" presStyleIdx="0" presStyleCnt="1" custScaleX="209012" custScaleY="100156" custLinFactNeighborX="57998" custLinFactNeighborY="-50788"/>
      <dgm:spPr/>
      <dgm:t>
        <a:bodyPr/>
        <a:lstStyle/>
        <a:p>
          <a:endParaRPr lang="ru-RU"/>
        </a:p>
      </dgm:t>
    </dgm:pt>
    <dgm:pt modelId="{CDBB71F4-18D7-4C1F-A707-B6A405C74632}" type="pres">
      <dgm:prSet presAssocID="{B7C985A7-15E8-44A1-9188-2A05EDA148BE}" presName="Name9" presStyleLbl="parChTrans1D2" presStyleIdx="0" presStyleCnt="4"/>
      <dgm:spPr/>
      <dgm:t>
        <a:bodyPr/>
        <a:lstStyle/>
        <a:p>
          <a:endParaRPr lang="ru-RU"/>
        </a:p>
      </dgm:t>
    </dgm:pt>
    <dgm:pt modelId="{7A788BBC-3D5F-4E8B-9274-EA596F3D0ABB}" type="pres">
      <dgm:prSet presAssocID="{B7C985A7-15E8-44A1-9188-2A05EDA148BE}" presName="connTx" presStyleLbl="parChTrans1D2" presStyleIdx="0" presStyleCnt="4"/>
      <dgm:spPr/>
      <dgm:t>
        <a:bodyPr/>
        <a:lstStyle/>
        <a:p>
          <a:endParaRPr lang="ru-RU"/>
        </a:p>
      </dgm:t>
    </dgm:pt>
    <dgm:pt modelId="{6514BDE4-909F-492B-9591-2E3C9E032638}" type="pres">
      <dgm:prSet presAssocID="{51628372-E390-45A9-9E3A-B304378B11A7}" presName="node" presStyleLbl="node1" presStyleIdx="0" presStyleCnt="4" custScaleX="186632" custScaleY="103566" custRadScaleRad="155193" custRadScaleInc="-1226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A9FD40-FA99-4337-ACB1-56857C19C3A9}" type="pres">
      <dgm:prSet presAssocID="{2FD798BB-22DC-454F-B917-2E59AA983420}" presName="Name9" presStyleLbl="parChTrans1D2" presStyleIdx="1" presStyleCnt="4"/>
      <dgm:spPr/>
      <dgm:t>
        <a:bodyPr/>
        <a:lstStyle/>
        <a:p>
          <a:endParaRPr lang="ru-RU"/>
        </a:p>
      </dgm:t>
    </dgm:pt>
    <dgm:pt modelId="{74FC2D13-4584-47FB-8D39-A2DDFCD8C61C}" type="pres">
      <dgm:prSet presAssocID="{2FD798BB-22DC-454F-B917-2E59AA983420}" presName="connTx" presStyleLbl="parChTrans1D2" presStyleIdx="1" presStyleCnt="4"/>
      <dgm:spPr/>
      <dgm:t>
        <a:bodyPr/>
        <a:lstStyle/>
        <a:p>
          <a:endParaRPr lang="ru-RU"/>
        </a:p>
      </dgm:t>
    </dgm:pt>
    <dgm:pt modelId="{3C8E0DD4-49D9-490D-A130-79E4CCF2B082}" type="pres">
      <dgm:prSet presAssocID="{E56C8CC4-46B5-451F-A7CB-096613DDE53A}" presName="node" presStyleLbl="node1" presStyleIdx="1" presStyleCnt="4" custScaleX="170430" custScaleY="102939" custRadScaleRad="145421" custRadScaleInc="537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1DDDE7-BFD7-4239-B7EA-3840C207F089}" type="pres">
      <dgm:prSet presAssocID="{AC69655A-7F10-4AAD-9826-EE6C40B6E4F8}" presName="Name9" presStyleLbl="parChTrans1D2" presStyleIdx="2" presStyleCnt="4"/>
      <dgm:spPr/>
      <dgm:t>
        <a:bodyPr/>
        <a:lstStyle/>
        <a:p>
          <a:endParaRPr lang="ru-RU"/>
        </a:p>
      </dgm:t>
    </dgm:pt>
    <dgm:pt modelId="{C9B0D96B-453C-4898-84FC-D36DAAED68A2}" type="pres">
      <dgm:prSet presAssocID="{AC69655A-7F10-4AAD-9826-EE6C40B6E4F8}" presName="connTx" presStyleLbl="parChTrans1D2" presStyleIdx="2" presStyleCnt="4"/>
      <dgm:spPr/>
      <dgm:t>
        <a:bodyPr/>
        <a:lstStyle/>
        <a:p>
          <a:endParaRPr lang="ru-RU"/>
        </a:p>
      </dgm:t>
    </dgm:pt>
    <dgm:pt modelId="{AD07C3E8-CB37-4D2B-B73B-0D30203BA9B3}" type="pres">
      <dgm:prSet presAssocID="{E17D7106-1C08-450A-B352-834B69652E8C}" presName="node" presStyleLbl="node1" presStyleIdx="2" presStyleCnt="4" custScaleX="166587" custScaleY="90898" custRadScaleRad="68527" custRadScaleInc="468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D0E9F8-81D7-4896-82FA-85D1C24E627C}" type="pres">
      <dgm:prSet presAssocID="{EDF97557-54AF-432C-88BD-44836311B958}" presName="Name9" presStyleLbl="parChTrans1D2" presStyleIdx="3" presStyleCnt="4"/>
      <dgm:spPr/>
      <dgm:t>
        <a:bodyPr/>
        <a:lstStyle/>
        <a:p>
          <a:endParaRPr lang="ru-RU"/>
        </a:p>
      </dgm:t>
    </dgm:pt>
    <dgm:pt modelId="{C86ECB76-B679-48E8-A3AF-92C95F14FBFD}" type="pres">
      <dgm:prSet presAssocID="{EDF97557-54AF-432C-88BD-44836311B958}" presName="connTx" presStyleLbl="parChTrans1D2" presStyleIdx="3" presStyleCnt="4"/>
      <dgm:spPr/>
      <dgm:t>
        <a:bodyPr/>
        <a:lstStyle/>
        <a:p>
          <a:endParaRPr lang="ru-RU"/>
        </a:p>
      </dgm:t>
    </dgm:pt>
    <dgm:pt modelId="{7DE672BF-B841-47FA-A8A8-CE63DF8A1621}" type="pres">
      <dgm:prSet presAssocID="{436F28FF-2EB7-4537-B2B8-D6DBBF2C68EB}" presName="node" presStyleLbl="node1" presStyleIdx="3" presStyleCnt="4" custScaleX="171738" custScaleY="88320" custRadScaleRad="131878" custRadScaleInc="-43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12EC19-8ED9-4B52-9DA5-5FAA65BA0BC2}" type="presOf" srcId="{EDF97557-54AF-432C-88BD-44836311B958}" destId="{C86ECB76-B679-48E8-A3AF-92C95F14FBFD}" srcOrd="1" destOrd="0" presId="urn:microsoft.com/office/officeart/2005/8/layout/radial1"/>
    <dgm:cxn modelId="{D289059C-6183-491B-80B5-B962C6EDEF58}" type="presOf" srcId="{436F28FF-2EB7-4537-B2B8-D6DBBF2C68EB}" destId="{7DE672BF-B841-47FA-A8A8-CE63DF8A1621}" srcOrd="0" destOrd="0" presId="urn:microsoft.com/office/officeart/2005/8/layout/radial1"/>
    <dgm:cxn modelId="{A0A4C826-D73D-439E-9BBA-B8A68FB28BC1}" type="presOf" srcId="{AC69655A-7F10-4AAD-9826-EE6C40B6E4F8}" destId="{C9B0D96B-453C-4898-84FC-D36DAAED68A2}" srcOrd="1" destOrd="0" presId="urn:microsoft.com/office/officeart/2005/8/layout/radial1"/>
    <dgm:cxn modelId="{49EA95FB-CB2F-43C6-B425-785AEC5287F5}" type="presOf" srcId="{EDF97557-54AF-432C-88BD-44836311B958}" destId="{D2D0E9F8-81D7-4896-82FA-85D1C24E627C}" srcOrd="0" destOrd="0" presId="urn:microsoft.com/office/officeart/2005/8/layout/radial1"/>
    <dgm:cxn modelId="{4E72E068-67DD-41E3-8136-2FB615A7FC94}" type="presOf" srcId="{6D656FBB-2A86-4EE7-8523-DD5AE2F1DEBD}" destId="{2D6A304E-8B93-4508-881A-C7077D420C6D}" srcOrd="0" destOrd="0" presId="urn:microsoft.com/office/officeart/2005/8/layout/radial1"/>
    <dgm:cxn modelId="{9E1009C5-EEC3-442C-8ED7-0D010F4F116A}" srcId="{6D656FBB-2A86-4EE7-8523-DD5AE2F1DEBD}" destId="{51628372-E390-45A9-9E3A-B304378B11A7}" srcOrd="0" destOrd="0" parTransId="{B7C985A7-15E8-44A1-9188-2A05EDA148BE}" sibTransId="{FF541E8D-3EE1-4A8E-8054-072873F73CDD}"/>
    <dgm:cxn modelId="{5E32430C-5070-4047-95E8-88581E23E526}" type="presOf" srcId="{B7C985A7-15E8-44A1-9188-2A05EDA148BE}" destId="{CDBB71F4-18D7-4C1F-A707-B6A405C74632}" srcOrd="0" destOrd="0" presId="urn:microsoft.com/office/officeart/2005/8/layout/radial1"/>
    <dgm:cxn modelId="{0DA9E6D0-D801-4911-BAC9-DF5E3EE620D3}" srcId="{6206F5D4-A7E9-460D-A4C1-9CB016B21CE9}" destId="{6D656FBB-2A86-4EE7-8523-DD5AE2F1DEBD}" srcOrd="0" destOrd="0" parTransId="{0C34E65C-739C-4CD1-BAF4-BB27B46EA84B}" sibTransId="{0594FD53-CF55-470B-8678-487E14EB850B}"/>
    <dgm:cxn modelId="{8075ABE9-291A-426A-9E87-AECDE73BB40C}" type="presOf" srcId="{2FD798BB-22DC-454F-B917-2E59AA983420}" destId="{74FC2D13-4584-47FB-8D39-A2DDFCD8C61C}" srcOrd="1" destOrd="0" presId="urn:microsoft.com/office/officeart/2005/8/layout/radial1"/>
    <dgm:cxn modelId="{207BDBE4-B3D2-49F8-BF84-2CE588E9FABC}" type="presOf" srcId="{B7C985A7-15E8-44A1-9188-2A05EDA148BE}" destId="{7A788BBC-3D5F-4E8B-9274-EA596F3D0ABB}" srcOrd="1" destOrd="0" presId="urn:microsoft.com/office/officeart/2005/8/layout/radial1"/>
    <dgm:cxn modelId="{3D950740-FC37-4606-BAC4-D37F77F33347}" srcId="{6D656FBB-2A86-4EE7-8523-DD5AE2F1DEBD}" destId="{436F28FF-2EB7-4537-B2B8-D6DBBF2C68EB}" srcOrd="3" destOrd="0" parTransId="{EDF97557-54AF-432C-88BD-44836311B958}" sibTransId="{0BD9F5E9-EE51-4F39-83D3-4D492E83BEFA}"/>
    <dgm:cxn modelId="{CC79B4CD-E960-4149-8628-DB537C274EF5}" type="presOf" srcId="{2FD798BB-22DC-454F-B917-2E59AA983420}" destId="{54A9FD40-FA99-4337-ACB1-56857C19C3A9}" srcOrd="0" destOrd="0" presId="urn:microsoft.com/office/officeart/2005/8/layout/radial1"/>
    <dgm:cxn modelId="{CB918C44-8927-489F-8B95-038785F14073}" srcId="{6D656FBB-2A86-4EE7-8523-DD5AE2F1DEBD}" destId="{E17D7106-1C08-450A-B352-834B69652E8C}" srcOrd="2" destOrd="0" parTransId="{AC69655A-7F10-4AAD-9826-EE6C40B6E4F8}" sibTransId="{BF8A13C1-D94C-4028-94A9-7F186226D7B0}"/>
    <dgm:cxn modelId="{5AC7287D-C1DA-48DA-9514-C778DEAD5EF0}" type="presOf" srcId="{E17D7106-1C08-450A-B352-834B69652E8C}" destId="{AD07C3E8-CB37-4D2B-B73B-0D30203BA9B3}" srcOrd="0" destOrd="0" presId="urn:microsoft.com/office/officeart/2005/8/layout/radial1"/>
    <dgm:cxn modelId="{A411452B-A127-4B4A-8466-85E8FA886990}" type="presOf" srcId="{51628372-E390-45A9-9E3A-B304378B11A7}" destId="{6514BDE4-909F-492B-9591-2E3C9E032638}" srcOrd="0" destOrd="0" presId="urn:microsoft.com/office/officeart/2005/8/layout/radial1"/>
    <dgm:cxn modelId="{52CF4F6D-0FA0-407E-A556-7E7A7F0A99D3}" type="presOf" srcId="{E56C8CC4-46B5-451F-A7CB-096613DDE53A}" destId="{3C8E0DD4-49D9-490D-A130-79E4CCF2B082}" srcOrd="0" destOrd="0" presId="urn:microsoft.com/office/officeart/2005/8/layout/radial1"/>
    <dgm:cxn modelId="{CFD828DF-8763-4625-8A0E-293B46EB3124}" type="presOf" srcId="{6206F5D4-A7E9-460D-A4C1-9CB016B21CE9}" destId="{1B4E93EB-06DD-4829-9377-1C5AFD6B4DA6}" srcOrd="0" destOrd="0" presId="urn:microsoft.com/office/officeart/2005/8/layout/radial1"/>
    <dgm:cxn modelId="{CF795F71-27FD-4891-BE76-6DD073D98E90}" type="presOf" srcId="{AC69655A-7F10-4AAD-9826-EE6C40B6E4F8}" destId="{5D1DDDE7-BFD7-4239-B7EA-3840C207F089}" srcOrd="0" destOrd="0" presId="urn:microsoft.com/office/officeart/2005/8/layout/radial1"/>
    <dgm:cxn modelId="{6B443DE8-A478-40E4-AF11-AAACC6ED40A2}" srcId="{6D656FBB-2A86-4EE7-8523-DD5AE2F1DEBD}" destId="{E56C8CC4-46B5-451F-A7CB-096613DDE53A}" srcOrd="1" destOrd="0" parTransId="{2FD798BB-22DC-454F-B917-2E59AA983420}" sibTransId="{9D0B3B13-54A4-45B0-8045-289753FDCCB5}"/>
    <dgm:cxn modelId="{1CFC43A1-6630-4BA4-B930-D710444E15E4}" type="presParOf" srcId="{1B4E93EB-06DD-4829-9377-1C5AFD6B4DA6}" destId="{2D6A304E-8B93-4508-881A-C7077D420C6D}" srcOrd="0" destOrd="0" presId="urn:microsoft.com/office/officeart/2005/8/layout/radial1"/>
    <dgm:cxn modelId="{23A98D77-3E41-4260-A5AD-31A15015C664}" type="presParOf" srcId="{1B4E93EB-06DD-4829-9377-1C5AFD6B4DA6}" destId="{CDBB71F4-18D7-4C1F-A707-B6A405C74632}" srcOrd="1" destOrd="0" presId="urn:microsoft.com/office/officeart/2005/8/layout/radial1"/>
    <dgm:cxn modelId="{EBBB28CF-E9FC-4CA2-8305-E7FC66E9E574}" type="presParOf" srcId="{CDBB71F4-18D7-4C1F-A707-B6A405C74632}" destId="{7A788BBC-3D5F-4E8B-9274-EA596F3D0ABB}" srcOrd="0" destOrd="0" presId="urn:microsoft.com/office/officeart/2005/8/layout/radial1"/>
    <dgm:cxn modelId="{738D6618-0DB7-4640-8BFA-165BF089A506}" type="presParOf" srcId="{1B4E93EB-06DD-4829-9377-1C5AFD6B4DA6}" destId="{6514BDE4-909F-492B-9591-2E3C9E032638}" srcOrd="2" destOrd="0" presId="urn:microsoft.com/office/officeart/2005/8/layout/radial1"/>
    <dgm:cxn modelId="{11835545-8204-4F95-BFF7-5128BB8E2697}" type="presParOf" srcId="{1B4E93EB-06DD-4829-9377-1C5AFD6B4DA6}" destId="{54A9FD40-FA99-4337-ACB1-56857C19C3A9}" srcOrd="3" destOrd="0" presId="urn:microsoft.com/office/officeart/2005/8/layout/radial1"/>
    <dgm:cxn modelId="{1D8630A8-9C42-443A-8C78-2F32E953D1EE}" type="presParOf" srcId="{54A9FD40-FA99-4337-ACB1-56857C19C3A9}" destId="{74FC2D13-4584-47FB-8D39-A2DDFCD8C61C}" srcOrd="0" destOrd="0" presId="urn:microsoft.com/office/officeart/2005/8/layout/radial1"/>
    <dgm:cxn modelId="{289A011F-91FC-4C5E-802D-8621970F5B45}" type="presParOf" srcId="{1B4E93EB-06DD-4829-9377-1C5AFD6B4DA6}" destId="{3C8E0DD4-49D9-490D-A130-79E4CCF2B082}" srcOrd="4" destOrd="0" presId="urn:microsoft.com/office/officeart/2005/8/layout/radial1"/>
    <dgm:cxn modelId="{9E4CB5AE-5CDA-44A3-B630-9121394D848E}" type="presParOf" srcId="{1B4E93EB-06DD-4829-9377-1C5AFD6B4DA6}" destId="{5D1DDDE7-BFD7-4239-B7EA-3840C207F089}" srcOrd="5" destOrd="0" presId="urn:microsoft.com/office/officeart/2005/8/layout/radial1"/>
    <dgm:cxn modelId="{9EC0EF8C-6877-4AC6-A1C8-23DA576AF3B0}" type="presParOf" srcId="{5D1DDDE7-BFD7-4239-B7EA-3840C207F089}" destId="{C9B0D96B-453C-4898-84FC-D36DAAED68A2}" srcOrd="0" destOrd="0" presId="urn:microsoft.com/office/officeart/2005/8/layout/radial1"/>
    <dgm:cxn modelId="{3E5656C4-196A-40ED-96C9-C1732F9705F3}" type="presParOf" srcId="{1B4E93EB-06DD-4829-9377-1C5AFD6B4DA6}" destId="{AD07C3E8-CB37-4D2B-B73B-0D30203BA9B3}" srcOrd="6" destOrd="0" presId="urn:microsoft.com/office/officeart/2005/8/layout/radial1"/>
    <dgm:cxn modelId="{0CF536C0-CE09-4ADE-A4EF-A0F879DEA42C}" type="presParOf" srcId="{1B4E93EB-06DD-4829-9377-1C5AFD6B4DA6}" destId="{D2D0E9F8-81D7-4896-82FA-85D1C24E627C}" srcOrd="7" destOrd="0" presId="urn:microsoft.com/office/officeart/2005/8/layout/radial1"/>
    <dgm:cxn modelId="{F8ADA15B-0B0E-42F7-9C18-A4DA06F784DB}" type="presParOf" srcId="{D2D0E9F8-81D7-4896-82FA-85D1C24E627C}" destId="{C86ECB76-B679-48E8-A3AF-92C95F14FBFD}" srcOrd="0" destOrd="0" presId="urn:microsoft.com/office/officeart/2005/8/layout/radial1"/>
    <dgm:cxn modelId="{379EBB43-B233-404D-9ED7-0E0EFFDB180A}" type="presParOf" srcId="{1B4E93EB-06DD-4829-9377-1C5AFD6B4DA6}" destId="{7DE672BF-B841-47FA-A8A8-CE63DF8A1621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F1A6A2-95E1-496A-9FCA-FBC0AD851D57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522DBC-C39B-4286-91A9-CB0077F26100}">
      <dgm:prSet phldrT="[Текст]" custT="1"/>
      <dgm:spPr>
        <a:solidFill>
          <a:srgbClr val="00B0F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ru-RU" sz="1600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Учитель-логопед:</a:t>
          </a:r>
        </a:p>
        <a:p>
          <a:r>
            <a:rPr lang="ru-RU" sz="1400" dirty="0" smtClean="0"/>
            <a:t>Определение сложности и выраженности речевых недостатков, коррекция устной </a:t>
          </a:r>
          <a:r>
            <a:rPr lang="ru-RU" sz="1400" dirty="0" smtClean="0"/>
            <a:t>речи, </a:t>
          </a:r>
          <a:r>
            <a:rPr lang="ru-RU" sz="1400" dirty="0" smtClean="0"/>
            <a:t>оказание консультативной помощи </a:t>
          </a:r>
          <a:r>
            <a:rPr lang="ru-RU" sz="1400" dirty="0" smtClean="0"/>
            <a:t>родителям и педагогам</a:t>
          </a:r>
          <a:endParaRPr lang="ru-RU" sz="1400" dirty="0"/>
        </a:p>
      </dgm:t>
    </dgm:pt>
    <dgm:pt modelId="{CC4956E5-772F-4CE4-AE83-F0B3730E717A}" type="parTrans" cxnId="{BF7306FC-131B-4751-8086-7759A672F832}">
      <dgm:prSet/>
      <dgm:spPr/>
      <dgm:t>
        <a:bodyPr/>
        <a:lstStyle/>
        <a:p>
          <a:endParaRPr lang="ru-RU"/>
        </a:p>
      </dgm:t>
    </dgm:pt>
    <dgm:pt modelId="{BFF3308F-3804-4852-9597-57AAE54D39CB}" type="sibTrans" cxnId="{BF7306FC-131B-4751-8086-7759A672F832}">
      <dgm:prSet/>
      <dgm:spPr/>
      <dgm:t>
        <a:bodyPr/>
        <a:lstStyle/>
        <a:p>
          <a:endParaRPr lang="ru-RU"/>
        </a:p>
      </dgm:t>
    </dgm:pt>
    <dgm:pt modelId="{BBCFDF43-380F-4315-BBF8-C6F44986A661}">
      <dgm:prSet phldrT="[Текст]" custT="1"/>
      <dgm:spPr>
        <a:solidFill>
          <a:srgbClr val="00B0F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600" i="1" u="sng" dirty="0" smtClean="0"/>
            <a:t>Воспитатель: </a:t>
          </a:r>
        </a:p>
        <a:p>
          <a:r>
            <a:rPr lang="ru-RU" sz="1400" dirty="0" smtClean="0"/>
            <a:t>соблюдение единого речевого режима в ООД и во время режимных моментов, развитие мелкой моторики, индивидуальная работа</a:t>
          </a:r>
        </a:p>
      </dgm:t>
    </dgm:pt>
    <dgm:pt modelId="{8B585D40-AA6A-4325-B61E-A129F997DD14}" type="parTrans" cxnId="{F4D42791-433A-465C-A5FB-C029EFDD3011}">
      <dgm:prSet/>
      <dgm:spPr/>
      <dgm:t>
        <a:bodyPr/>
        <a:lstStyle/>
        <a:p>
          <a:endParaRPr lang="ru-RU"/>
        </a:p>
      </dgm:t>
    </dgm:pt>
    <dgm:pt modelId="{A3ABDF09-C3E1-4574-B2FC-D769931D471A}" type="sibTrans" cxnId="{F4D42791-433A-465C-A5FB-C029EFDD3011}">
      <dgm:prSet/>
      <dgm:spPr/>
      <dgm:t>
        <a:bodyPr/>
        <a:lstStyle/>
        <a:p>
          <a:endParaRPr lang="ru-RU"/>
        </a:p>
      </dgm:t>
    </dgm:pt>
    <dgm:pt modelId="{0C669C0A-9F9E-4BDA-8796-8C823C621F35}">
      <dgm:prSet phldrT="[Текст]" custT="1"/>
      <dgm:spPr>
        <a:solidFill>
          <a:srgbClr val="00B0F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600" i="1" u="sng" dirty="0" smtClean="0"/>
            <a:t>Музыкальный руководитель:</a:t>
          </a:r>
        </a:p>
        <a:p>
          <a:r>
            <a:rPr lang="ru-RU" sz="1400" dirty="0" smtClean="0"/>
            <a:t>Развитие чувства ритма, работа над речевым дыханием, голосом, автоматизация звуков, работа над интонационной выразительностью</a:t>
          </a:r>
          <a:endParaRPr lang="ru-RU" sz="1400" dirty="0"/>
        </a:p>
      </dgm:t>
    </dgm:pt>
    <dgm:pt modelId="{838AF486-73C1-4089-B904-7C68046F4DC4}" type="parTrans" cxnId="{AE1273A7-C92C-4908-9FB3-4F4F78AE9A6D}">
      <dgm:prSet/>
      <dgm:spPr/>
      <dgm:t>
        <a:bodyPr/>
        <a:lstStyle/>
        <a:p>
          <a:endParaRPr lang="ru-RU"/>
        </a:p>
      </dgm:t>
    </dgm:pt>
    <dgm:pt modelId="{E2917B14-25D3-4C53-9CD6-06B4E09D8CB8}" type="sibTrans" cxnId="{AE1273A7-C92C-4908-9FB3-4F4F78AE9A6D}">
      <dgm:prSet/>
      <dgm:spPr/>
      <dgm:t>
        <a:bodyPr/>
        <a:lstStyle/>
        <a:p>
          <a:endParaRPr lang="ru-RU"/>
        </a:p>
      </dgm:t>
    </dgm:pt>
    <dgm:pt modelId="{55FEFAB4-508C-4A09-82C7-FDB5612136D4}">
      <dgm:prSet phldrT="[Текст]" custT="1"/>
      <dgm:spPr>
        <a:solidFill>
          <a:srgbClr val="00B0F0"/>
        </a:solidFill>
        <a:ln>
          <a:solidFill>
            <a:srgbClr val="00B0F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600" i="1" u="sng" dirty="0" smtClean="0"/>
            <a:t>Педагог-психолог:</a:t>
          </a:r>
        </a:p>
        <a:p>
          <a:r>
            <a:rPr lang="ru-RU" sz="1400" dirty="0" smtClean="0"/>
            <a:t>Развитие основных психических процессов, снятие состояния тревожности</a:t>
          </a:r>
          <a:endParaRPr lang="ru-RU" sz="1400" dirty="0"/>
        </a:p>
      </dgm:t>
    </dgm:pt>
    <dgm:pt modelId="{03C6E01D-B6BD-4D4A-B220-99E000693E42}" type="parTrans" cxnId="{3986853D-AC74-4E8C-97EA-B65CE6D2A14C}">
      <dgm:prSet/>
      <dgm:spPr/>
      <dgm:t>
        <a:bodyPr/>
        <a:lstStyle/>
        <a:p>
          <a:endParaRPr lang="ru-RU"/>
        </a:p>
      </dgm:t>
    </dgm:pt>
    <dgm:pt modelId="{E013CF24-5EDB-4529-A17A-51BAC057A484}" type="sibTrans" cxnId="{3986853D-AC74-4E8C-97EA-B65CE6D2A14C}">
      <dgm:prSet/>
      <dgm:spPr/>
      <dgm:t>
        <a:bodyPr/>
        <a:lstStyle/>
        <a:p>
          <a:endParaRPr lang="ru-RU"/>
        </a:p>
      </dgm:t>
    </dgm:pt>
    <dgm:pt modelId="{EAC9E05F-8DE2-468F-9BC3-BB08DB2F0101}">
      <dgm:prSet phldrT="[Текст]" custT="1"/>
      <dgm:spPr>
        <a:solidFill>
          <a:srgbClr val="00B0F0"/>
        </a:solidFill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600" i="1" u="sng" dirty="0" smtClean="0"/>
            <a:t>Инструктор по физической культуре:</a:t>
          </a:r>
        </a:p>
        <a:p>
          <a:r>
            <a:rPr lang="ru-RU" sz="1400" dirty="0" smtClean="0"/>
            <a:t>Развитие координации движений, работа над дыханием</a:t>
          </a:r>
          <a:endParaRPr lang="ru-RU" sz="1400" dirty="0"/>
        </a:p>
      </dgm:t>
    </dgm:pt>
    <dgm:pt modelId="{5ADCFE74-0C86-488E-AFC6-4A6E1F11BB92}" type="sibTrans" cxnId="{F5566E4C-68A7-4915-892E-F4C690F8F5CF}">
      <dgm:prSet/>
      <dgm:spPr/>
      <dgm:t>
        <a:bodyPr/>
        <a:lstStyle/>
        <a:p>
          <a:endParaRPr lang="ru-RU"/>
        </a:p>
      </dgm:t>
    </dgm:pt>
    <dgm:pt modelId="{42C1EA2C-5467-4CE3-9F1D-96D5B46FE759}" type="parTrans" cxnId="{F5566E4C-68A7-4915-892E-F4C690F8F5CF}">
      <dgm:prSet/>
      <dgm:spPr/>
      <dgm:t>
        <a:bodyPr/>
        <a:lstStyle/>
        <a:p>
          <a:endParaRPr lang="ru-RU"/>
        </a:p>
      </dgm:t>
    </dgm:pt>
    <dgm:pt modelId="{C5428AFA-71A4-4674-B75E-AB7B906E82D5}" type="pres">
      <dgm:prSet presAssocID="{D2F1A6A2-95E1-496A-9FCA-FBC0AD851D5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865E1E-4B69-4E72-A846-67E49E5D36D9}" type="pres">
      <dgm:prSet presAssocID="{D2F1A6A2-95E1-496A-9FCA-FBC0AD851D57}" presName="cycle" presStyleCnt="0"/>
      <dgm:spPr/>
    </dgm:pt>
    <dgm:pt modelId="{72282D18-902C-431D-A302-16595DD07B96}" type="pres">
      <dgm:prSet presAssocID="{5B522DBC-C39B-4286-91A9-CB0077F26100}" presName="nodeFirstNode" presStyleLbl="node1" presStyleIdx="0" presStyleCnt="5" custScaleX="133674" custScaleY="112313" custRadScaleRad="74235" custRadScaleInc="5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AE42CC-3414-45DD-8D0A-C0BDFB9526BA}" type="pres">
      <dgm:prSet presAssocID="{BFF3308F-3804-4852-9597-57AAE54D39CB}" presName="sibTransFirstNode" presStyleLbl="bgShp" presStyleIdx="0" presStyleCnt="1" custLinFactNeighborX="0" custLinFactNeighborY="-1281"/>
      <dgm:spPr/>
      <dgm:t>
        <a:bodyPr/>
        <a:lstStyle/>
        <a:p>
          <a:endParaRPr lang="ru-RU"/>
        </a:p>
      </dgm:t>
    </dgm:pt>
    <dgm:pt modelId="{AC26B792-141D-4D61-ACA6-C7E45CDBDCB1}" type="pres">
      <dgm:prSet presAssocID="{EAC9E05F-8DE2-468F-9BC3-BB08DB2F0101}" presName="nodeFollowingNodes" presStyleLbl="node1" presStyleIdx="1" presStyleCnt="5" custScaleX="98962" custScaleY="106020" custRadScaleRad="101051" custRadScaleInc="416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A115C2-42F2-47DE-8D87-171AF20BC482}" type="pres">
      <dgm:prSet presAssocID="{BBCFDF43-380F-4315-BBF8-C6F44986A661}" presName="nodeFollowingNodes" presStyleLbl="node1" presStyleIdx="2" presStyleCnt="5" custScaleX="109359" custScaleY="102534" custRadScaleRad="122193" custRadScaleInc="-155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333EF6-6395-4DE9-844B-9B7DA05E9227}" type="pres">
      <dgm:prSet presAssocID="{0C669C0A-9F9E-4BDA-8796-8C823C621F35}" presName="nodeFollowingNodes" presStyleLbl="node1" presStyleIdx="3" presStyleCnt="5" custScaleX="118133" custScaleY="104892" custRadScaleRad="112512" custRadScaleInc="101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C985BD-A5E2-4B72-95C9-2C603045CFE3}" type="pres">
      <dgm:prSet presAssocID="{55FEFAB4-508C-4A09-82C7-FDB5612136D4}" presName="nodeFollowingNodes" presStyleLbl="node1" presStyleIdx="4" presStyleCnt="5" custScaleX="103602" custScaleY="95117" custRadScaleRad="91071" custRadScaleInc="-42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86853D-AC74-4E8C-97EA-B65CE6D2A14C}" srcId="{D2F1A6A2-95E1-496A-9FCA-FBC0AD851D57}" destId="{55FEFAB4-508C-4A09-82C7-FDB5612136D4}" srcOrd="4" destOrd="0" parTransId="{03C6E01D-B6BD-4D4A-B220-99E000693E42}" sibTransId="{E013CF24-5EDB-4529-A17A-51BAC057A484}"/>
    <dgm:cxn modelId="{84CC6154-1369-423C-9044-494D75EB7B09}" type="presOf" srcId="{55FEFAB4-508C-4A09-82C7-FDB5612136D4}" destId="{D8C985BD-A5E2-4B72-95C9-2C603045CFE3}" srcOrd="0" destOrd="0" presId="urn:microsoft.com/office/officeart/2005/8/layout/cycle3"/>
    <dgm:cxn modelId="{3976C950-896C-4EE0-8AD6-4966404636C6}" type="presOf" srcId="{5B522DBC-C39B-4286-91A9-CB0077F26100}" destId="{72282D18-902C-431D-A302-16595DD07B96}" srcOrd="0" destOrd="0" presId="urn:microsoft.com/office/officeart/2005/8/layout/cycle3"/>
    <dgm:cxn modelId="{1287378E-F9BB-4E4E-B03C-8EAA933A4F43}" type="presOf" srcId="{0C669C0A-9F9E-4BDA-8796-8C823C621F35}" destId="{E6333EF6-6395-4DE9-844B-9B7DA05E9227}" srcOrd="0" destOrd="0" presId="urn:microsoft.com/office/officeart/2005/8/layout/cycle3"/>
    <dgm:cxn modelId="{F4D42791-433A-465C-A5FB-C029EFDD3011}" srcId="{D2F1A6A2-95E1-496A-9FCA-FBC0AD851D57}" destId="{BBCFDF43-380F-4315-BBF8-C6F44986A661}" srcOrd="2" destOrd="0" parTransId="{8B585D40-AA6A-4325-B61E-A129F997DD14}" sibTransId="{A3ABDF09-C3E1-4574-B2FC-D769931D471A}"/>
    <dgm:cxn modelId="{C8BC48A7-A9A4-4C95-8383-8F370A51D512}" type="presOf" srcId="{EAC9E05F-8DE2-468F-9BC3-BB08DB2F0101}" destId="{AC26B792-141D-4D61-ACA6-C7E45CDBDCB1}" srcOrd="0" destOrd="0" presId="urn:microsoft.com/office/officeart/2005/8/layout/cycle3"/>
    <dgm:cxn modelId="{AE1273A7-C92C-4908-9FB3-4F4F78AE9A6D}" srcId="{D2F1A6A2-95E1-496A-9FCA-FBC0AD851D57}" destId="{0C669C0A-9F9E-4BDA-8796-8C823C621F35}" srcOrd="3" destOrd="0" parTransId="{838AF486-73C1-4089-B904-7C68046F4DC4}" sibTransId="{E2917B14-25D3-4C53-9CD6-06B4E09D8CB8}"/>
    <dgm:cxn modelId="{BF7306FC-131B-4751-8086-7759A672F832}" srcId="{D2F1A6A2-95E1-496A-9FCA-FBC0AD851D57}" destId="{5B522DBC-C39B-4286-91A9-CB0077F26100}" srcOrd="0" destOrd="0" parTransId="{CC4956E5-772F-4CE4-AE83-F0B3730E717A}" sibTransId="{BFF3308F-3804-4852-9597-57AAE54D39CB}"/>
    <dgm:cxn modelId="{67F7CF25-A4A9-40E6-8E0F-9974D6C68649}" type="presOf" srcId="{BFF3308F-3804-4852-9597-57AAE54D39CB}" destId="{3EAE42CC-3414-45DD-8D0A-C0BDFB9526BA}" srcOrd="0" destOrd="0" presId="urn:microsoft.com/office/officeart/2005/8/layout/cycle3"/>
    <dgm:cxn modelId="{D99B1C95-604B-48D7-92E0-FD8770285D50}" type="presOf" srcId="{BBCFDF43-380F-4315-BBF8-C6F44986A661}" destId="{C5A115C2-42F2-47DE-8D87-171AF20BC482}" srcOrd="0" destOrd="0" presId="urn:microsoft.com/office/officeart/2005/8/layout/cycle3"/>
    <dgm:cxn modelId="{7867CBAF-44DE-444B-BB5A-0D1B7FDC3944}" type="presOf" srcId="{D2F1A6A2-95E1-496A-9FCA-FBC0AD851D57}" destId="{C5428AFA-71A4-4674-B75E-AB7B906E82D5}" srcOrd="0" destOrd="0" presId="urn:microsoft.com/office/officeart/2005/8/layout/cycle3"/>
    <dgm:cxn modelId="{F5566E4C-68A7-4915-892E-F4C690F8F5CF}" srcId="{D2F1A6A2-95E1-496A-9FCA-FBC0AD851D57}" destId="{EAC9E05F-8DE2-468F-9BC3-BB08DB2F0101}" srcOrd="1" destOrd="0" parTransId="{42C1EA2C-5467-4CE3-9F1D-96D5B46FE759}" sibTransId="{5ADCFE74-0C86-488E-AFC6-4A6E1F11BB92}"/>
    <dgm:cxn modelId="{01C0E838-9B93-415C-8D92-2355215CE359}" type="presParOf" srcId="{C5428AFA-71A4-4674-B75E-AB7B906E82D5}" destId="{1D865E1E-4B69-4E72-A846-67E49E5D36D9}" srcOrd="0" destOrd="0" presId="urn:microsoft.com/office/officeart/2005/8/layout/cycle3"/>
    <dgm:cxn modelId="{5D150CE0-EC08-4F5E-8371-6A67A0752036}" type="presParOf" srcId="{1D865E1E-4B69-4E72-A846-67E49E5D36D9}" destId="{72282D18-902C-431D-A302-16595DD07B96}" srcOrd="0" destOrd="0" presId="urn:microsoft.com/office/officeart/2005/8/layout/cycle3"/>
    <dgm:cxn modelId="{5A3E6925-17A7-40A1-8EC6-D9522656D493}" type="presParOf" srcId="{1D865E1E-4B69-4E72-A846-67E49E5D36D9}" destId="{3EAE42CC-3414-45DD-8D0A-C0BDFB9526BA}" srcOrd="1" destOrd="0" presId="urn:microsoft.com/office/officeart/2005/8/layout/cycle3"/>
    <dgm:cxn modelId="{1316EDA4-A3B6-4C6F-870F-3158720BC9F8}" type="presParOf" srcId="{1D865E1E-4B69-4E72-A846-67E49E5D36D9}" destId="{AC26B792-141D-4D61-ACA6-C7E45CDBDCB1}" srcOrd="2" destOrd="0" presId="urn:microsoft.com/office/officeart/2005/8/layout/cycle3"/>
    <dgm:cxn modelId="{85B96365-A71D-4226-8DEC-A702344BB0F3}" type="presParOf" srcId="{1D865E1E-4B69-4E72-A846-67E49E5D36D9}" destId="{C5A115C2-42F2-47DE-8D87-171AF20BC482}" srcOrd="3" destOrd="0" presId="urn:microsoft.com/office/officeart/2005/8/layout/cycle3"/>
    <dgm:cxn modelId="{B1683E95-4CCE-491D-9692-ECFB8E5F97A9}" type="presParOf" srcId="{1D865E1E-4B69-4E72-A846-67E49E5D36D9}" destId="{E6333EF6-6395-4DE9-844B-9B7DA05E9227}" srcOrd="4" destOrd="0" presId="urn:microsoft.com/office/officeart/2005/8/layout/cycle3"/>
    <dgm:cxn modelId="{F5F6A2A6-8E49-4E5D-B49A-467729B8E782}" type="presParOf" srcId="{1D865E1E-4B69-4E72-A846-67E49E5D36D9}" destId="{D8C985BD-A5E2-4B72-95C9-2C603045CFE3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6A304E-8B93-4508-881A-C7077D420C6D}">
      <dsp:nvSpPr>
        <dsp:cNvPr id="0" name=""/>
        <dsp:cNvSpPr/>
      </dsp:nvSpPr>
      <dsp:spPr>
        <a:xfrm>
          <a:off x="3924951" y="28777"/>
          <a:ext cx="2570028" cy="1231526"/>
        </a:xfrm>
        <a:prstGeom prst="ellipse">
          <a:avLst/>
        </a:prstGeom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Направления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работы </a:t>
          </a:r>
          <a:endParaRPr lang="ru-RU" sz="1600" kern="1200" dirty="0"/>
        </a:p>
      </dsp:txBody>
      <dsp:txXfrm>
        <a:off x="4301323" y="209130"/>
        <a:ext cx="1817284" cy="870820"/>
      </dsp:txXfrm>
    </dsp:sp>
    <dsp:sp modelId="{CDBB71F4-18D7-4C1F-A707-B6A405C74632}">
      <dsp:nvSpPr>
        <dsp:cNvPr id="0" name=""/>
        <dsp:cNvSpPr/>
      </dsp:nvSpPr>
      <dsp:spPr>
        <a:xfrm rot="10616565">
          <a:off x="2452738" y="735723"/>
          <a:ext cx="1481175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1481175" y="16525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156296" y="715219"/>
        <a:ext cx="74058" cy="74058"/>
      </dsp:txXfrm>
    </dsp:sp>
    <dsp:sp modelId="{6514BDE4-909F-492B-9591-2E3C9E032638}">
      <dsp:nvSpPr>
        <dsp:cNvPr id="0" name=""/>
        <dsp:cNvSpPr/>
      </dsp:nvSpPr>
      <dsp:spPr>
        <a:xfrm>
          <a:off x="164228" y="216021"/>
          <a:ext cx="2294842" cy="1273455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2"/>
              </a:solidFill>
            </a:rPr>
            <a:t>диагностическое</a:t>
          </a:r>
          <a:endParaRPr lang="ru-RU" sz="1400" b="1" kern="1200" dirty="0">
            <a:solidFill>
              <a:schemeClr val="tx2"/>
            </a:solidFill>
          </a:endParaRPr>
        </a:p>
      </dsp:txBody>
      <dsp:txXfrm>
        <a:off x="500300" y="402514"/>
        <a:ext cx="1622698" cy="900469"/>
      </dsp:txXfrm>
    </dsp:sp>
    <dsp:sp modelId="{54A9FD40-FA99-4337-ACB1-56857C19C3A9}">
      <dsp:nvSpPr>
        <dsp:cNvPr id="0" name=""/>
        <dsp:cNvSpPr/>
      </dsp:nvSpPr>
      <dsp:spPr>
        <a:xfrm rot="5045775">
          <a:off x="4671987" y="1910011"/>
          <a:ext cx="1341088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1341088" y="16525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09004" y="1893009"/>
        <a:ext cx="67054" cy="67054"/>
      </dsp:txXfrm>
    </dsp:sp>
    <dsp:sp modelId="{3C8E0DD4-49D9-490D-A130-79E4CCF2B082}">
      <dsp:nvSpPr>
        <dsp:cNvPr id="0" name=""/>
        <dsp:cNvSpPr/>
      </dsp:nvSpPr>
      <dsp:spPr>
        <a:xfrm>
          <a:off x="4429007" y="2592293"/>
          <a:ext cx="2095621" cy="1265746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Коррекционно-развивающее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4735904" y="2777657"/>
        <a:ext cx="1481827" cy="895018"/>
      </dsp:txXfrm>
    </dsp:sp>
    <dsp:sp modelId="{5D1DDDE7-BFD7-4239-B7EA-3840C207F089}">
      <dsp:nvSpPr>
        <dsp:cNvPr id="0" name=""/>
        <dsp:cNvSpPr/>
      </dsp:nvSpPr>
      <dsp:spPr>
        <a:xfrm rot="7821309">
          <a:off x="3024641" y="1984970"/>
          <a:ext cx="206458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2064589" y="16525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10800000">
        <a:off x="4005321" y="1949880"/>
        <a:ext cx="103229" cy="103229"/>
      </dsp:txXfrm>
    </dsp:sp>
    <dsp:sp modelId="{AD07C3E8-CB37-4D2B-B73B-0D30203BA9B3}">
      <dsp:nvSpPr>
        <dsp:cNvPr id="0" name=""/>
        <dsp:cNvSpPr/>
      </dsp:nvSpPr>
      <dsp:spPr>
        <a:xfrm>
          <a:off x="1933510" y="2736306"/>
          <a:ext cx="2048367" cy="1117689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консультативное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2233486" y="2899988"/>
        <a:ext cx="1448415" cy="790325"/>
      </dsp:txXfrm>
    </dsp:sp>
    <dsp:sp modelId="{D2D0E9F8-81D7-4896-82FA-85D1C24E627C}">
      <dsp:nvSpPr>
        <dsp:cNvPr id="0" name=""/>
        <dsp:cNvSpPr/>
      </dsp:nvSpPr>
      <dsp:spPr>
        <a:xfrm rot="9409567">
          <a:off x="1956752" y="1508765"/>
          <a:ext cx="239135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2391359" y="16525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0800000">
        <a:off x="3092648" y="1465506"/>
        <a:ext cx="119567" cy="119567"/>
      </dsp:txXfrm>
    </dsp:sp>
    <dsp:sp modelId="{7DE672BF-B841-47FA-A8A8-CE63DF8A1621}">
      <dsp:nvSpPr>
        <dsp:cNvPr id="0" name=""/>
        <dsp:cNvSpPr/>
      </dsp:nvSpPr>
      <dsp:spPr>
        <a:xfrm>
          <a:off x="185859" y="1800201"/>
          <a:ext cx="2111704" cy="1085989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Информационно-просветительское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495111" y="1959240"/>
        <a:ext cx="1493200" cy="7679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AE42CC-3414-45DD-8D0A-C0BDFB9526BA}">
      <dsp:nvSpPr>
        <dsp:cNvPr id="0" name=""/>
        <dsp:cNvSpPr/>
      </dsp:nvSpPr>
      <dsp:spPr>
        <a:xfrm>
          <a:off x="960483" y="351323"/>
          <a:ext cx="5857196" cy="5857196"/>
        </a:xfrm>
        <a:prstGeom prst="circularArrow">
          <a:avLst>
            <a:gd name="adj1" fmla="val 5544"/>
            <a:gd name="adj2" fmla="val 330680"/>
            <a:gd name="adj3" fmla="val 12943636"/>
            <a:gd name="adj4" fmla="val 17916016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282D18-902C-431D-A302-16595DD07B96}">
      <dsp:nvSpPr>
        <dsp:cNvPr id="0" name=""/>
        <dsp:cNvSpPr/>
      </dsp:nvSpPr>
      <dsp:spPr>
        <a:xfrm>
          <a:off x="2060970" y="741485"/>
          <a:ext cx="3656223" cy="1535980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Учитель-логопед: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Определение сложности и выраженности речевых недостатков, коррекция устной </a:t>
          </a:r>
          <a:r>
            <a:rPr lang="ru-RU" sz="1400" kern="1200" dirty="0" smtClean="0"/>
            <a:t>речи, </a:t>
          </a:r>
          <a:r>
            <a:rPr lang="ru-RU" sz="1400" kern="1200" dirty="0" smtClean="0"/>
            <a:t>оказание консультативной помощи </a:t>
          </a:r>
          <a:r>
            <a:rPr lang="ru-RU" sz="1400" kern="1200" dirty="0" smtClean="0"/>
            <a:t>родителям и педагогам</a:t>
          </a:r>
          <a:endParaRPr lang="ru-RU" sz="1400" kern="1200" dirty="0"/>
        </a:p>
      </dsp:txBody>
      <dsp:txXfrm>
        <a:off x="2135950" y="816465"/>
        <a:ext cx="3506263" cy="1386020"/>
      </dsp:txXfrm>
    </dsp:sp>
    <dsp:sp modelId="{AC26B792-141D-4D61-ACA6-C7E45CDBDCB1}">
      <dsp:nvSpPr>
        <dsp:cNvPr id="0" name=""/>
        <dsp:cNvSpPr/>
      </dsp:nvSpPr>
      <dsp:spPr>
        <a:xfrm>
          <a:off x="4798240" y="2943636"/>
          <a:ext cx="2706787" cy="144991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u="sng" kern="1200" dirty="0" smtClean="0"/>
            <a:t>Инструктор по физической культуре: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Развитие координации движений, работа над дыханием</a:t>
          </a:r>
          <a:endParaRPr lang="ru-RU" sz="1400" kern="1200" dirty="0"/>
        </a:p>
      </dsp:txBody>
      <dsp:txXfrm>
        <a:off x="4869019" y="3014415"/>
        <a:ext cx="2565229" cy="1308360"/>
      </dsp:txXfrm>
    </dsp:sp>
    <dsp:sp modelId="{C5A115C2-42F2-47DE-8D87-171AF20BC482}">
      <dsp:nvSpPr>
        <dsp:cNvPr id="0" name=""/>
        <dsp:cNvSpPr/>
      </dsp:nvSpPr>
      <dsp:spPr>
        <a:xfrm>
          <a:off x="4451224" y="4790443"/>
          <a:ext cx="2991164" cy="1402244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u="sng" kern="1200" dirty="0" smtClean="0"/>
            <a:t>Воспитатель: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соблюдение единого речевого режима в ООД и во время режимных моментов, развитие мелкой моторики, индивидуальная работа</a:t>
          </a:r>
        </a:p>
      </dsp:txBody>
      <dsp:txXfrm>
        <a:off x="4519676" y="4858895"/>
        <a:ext cx="2854260" cy="1265340"/>
      </dsp:txXfrm>
    </dsp:sp>
    <dsp:sp modelId="{E6333EF6-6395-4DE9-844B-9B7DA05E9227}">
      <dsp:nvSpPr>
        <dsp:cNvPr id="0" name=""/>
        <dsp:cNvSpPr/>
      </dsp:nvSpPr>
      <dsp:spPr>
        <a:xfrm>
          <a:off x="276514" y="4728137"/>
          <a:ext cx="3231148" cy="1434491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u="sng" kern="1200" dirty="0" smtClean="0"/>
            <a:t>Музыкальный руководитель: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Развитие чувства ритма, работа над речевым дыханием, голосом, автоматизация звуков, работа над интонационной выразительностью</a:t>
          </a:r>
          <a:endParaRPr lang="ru-RU" sz="1400" kern="1200" dirty="0"/>
        </a:p>
      </dsp:txBody>
      <dsp:txXfrm>
        <a:off x="346540" y="4798163"/>
        <a:ext cx="3091096" cy="1294439"/>
      </dsp:txXfrm>
    </dsp:sp>
    <dsp:sp modelId="{D8C985BD-A5E2-4B72-95C9-2C603045CFE3}">
      <dsp:nvSpPr>
        <dsp:cNvPr id="0" name=""/>
        <dsp:cNvSpPr/>
      </dsp:nvSpPr>
      <dsp:spPr>
        <a:xfrm>
          <a:off x="104039" y="3006733"/>
          <a:ext cx="2833700" cy="130081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rgbClr val="00B0F0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u="sng" kern="1200" dirty="0" smtClean="0"/>
            <a:t>Педагог-психолог: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Развитие основных психических процессов, снятие состояния тревожности</a:t>
          </a:r>
          <a:endParaRPr lang="ru-RU" sz="1400" kern="1200" dirty="0"/>
        </a:p>
      </dsp:txBody>
      <dsp:txXfrm>
        <a:off x="167539" y="3070233"/>
        <a:ext cx="2706700" cy="1173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tetrad-v-kosuyu-liniy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332656"/>
            <a:ext cx="8064896" cy="63182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 descr="40057_ORIGINAL_1274353316.jpg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1520" y="2564904"/>
            <a:ext cx="3181350" cy="4076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tetrad-v-kosuyu-liniy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8064896" cy="6264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40057_ORIGINAL_1274353316.jpg - копия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372200" y="2636912"/>
            <a:ext cx="2559695" cy="3981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EC84A-40C9-4375-BC44-66C1F067A39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620688"/>
            <a:ext cx="6408712" cy="2304256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КРАТКАЯ </a:t>
            </a: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ПРЕЗЕНТАЦИЯ </a:t>
            </a:r>
            <a:br>
              <a:rPr lang="ru-RU" sz="31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АДАПТИРОВАННОЙ ОСНОВНОЙ</a:t>
            </a: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ОБРАЗОВАТЕЛЬНОЙ ПРОГРАММЫ                                                           ДЛЯ </a:t>
            </a: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ДЕТЕЙ  С ТЯЖЁЛЫМИ</a:t>
            </a:r>
            <a:br>
              <a:rPr lang="ru-RU" sz="31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НАРУШЕНИЯМИ РЕЧИ </a:t>
            </a:r>
            <a:b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на основе программы Н.В. 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Нищевой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МАДОУ 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«Детский сад  №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27» </a:t>
            </a:r>
            <a:endParaRPr lang="ru-RU" sz="2700" b="1" dirty="0">
              <a:solidFill>
                <a:srgbClr val="006600"/>
              </a:solidFill>
              <a:effectLst>
                <a:glow rad="101600">
                  <a:srgbClr val="00CC00">
                    <a:alpha val="60000"/>
                  </a:srgb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418058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Комплексно-тематическое планирование</a:t>
            </a: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522294"/>
              </p:ext>
            </p:extLst>
          </p:nvPr>
        </p:nvGraphicFramePr>
        <p:xfrm>
          <a:off x="683569" y="1268760"/>
          <a:ext cx="5832648" cy="478286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00054">
                  <a:extLst>
                    <a:ext uri="{9D8B030D-6E8A-4147-A177-3AD203B41FA5}">
                      <a16:colId xmlns:a16="http://schemas.microsoft.com/office/drawing/2014/main" val="1950581722"/>
                    </a:ext>
                  </a:extLst>
                </a:gridCol>
                <a:gridCol w="1170186">
                  <a:extLst>
                    <a:ext uri="{9D8B030D-6E8A-4147-A177-3AD203B41FA5}">
                      <a16:colId xmlns:a16="http://schemas.microsoft.com/office/drawing/2014/main" val="4085858492"/>
                    </a:ext>
                  </a:extLst>
                </a:gridCol>
                <a:gridCol w="1170776">
                  <a:extLst>
                    <a:ext uri="{9D8B030D-6E8A-4147-A177-3AD203B41FA5}">
                      <a16:colId xmlns:a16="http://schemas.microsoft.com/office/drawing/2014/main" val="3571270967"/>
                    </a:ext>
                  </a:extLst>
                </a:gridCol>
                <a:gridCol w="1421446">
                  <a:extLst>
                    <a:ext uri="{9D8B030D-6E8A-4147-A177-3AD203B41FA5}">
                      <a16:colId xmlns:a16="http://schemas.microsoft.com/office/drawing/2014/main" val="917169517"/>
                    </a:ext>
                  </a:extLst>
                </a:gridCol>
                <a:gridCol w="1170186">
                  <a:extLst>
                    <a:ext uri="{9D8B030D-6E8A-4147-A177-3AD203B41FA5}">
                      <a16:colId xmlns:a16="http://schemas.microsoft.com/office/drawing/2014/main" val="914005813"/>
                    </a:ext>
                  </a:extLst>
                </a:gridCol>
              </a:tblGrid>
              <a:tr h="223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Месяц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неделя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неделя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 неделя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 неделя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9744967"/>
                  </a:ext>
                </a:extLst>
              </a:tr>
              <a:tr h="3216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Сентябрь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Обследование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Обследование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cs typeface="+mn-cs"/>
                        </a:rPr>
                        <a:t>Обследование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Осень.</a:t>
                      </a:r>
                      <a:r>
                        <a:rPr lang="ru-RU" sz="1200" baseline="0" dirty="0" smtClean="0">
                          <a:effectLst/>
                        </a:rPr>
                        <a:t> Осенние месяцы. Периоды осени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5027295"/>
                  </a:ext>
                </a:extLst>
              </a:tr>
              <a:tr h="4464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Октябрь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Овощи. Труд взрослых в огороде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Овощи. </a:t>
                      </a:r>
                      <a:r>
                        <a:rPr lang="ru-RU" sz="1200" dirty="0" smtClean="0">
                          <a:effectLst/>
                        </a:rPr>
                        <a:t>Труд</a:t>
                      </a:r>
                      <a:r>
                        <a:rPr lang="ru-RU" sz="1200" baseline="0" dirty="0" smtClean="0">
                          <a:effectLst/>
                        </a:rPr>
                        <a:t> взрослых в садах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Насекомые и пауки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u="none" strike="noStrike" spc="0" dirty="0" smtClean="0">
                          <a:effectLst/>
                        </a:rPr>
                        <a:t>Перелетные птицы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3789629"/>
                  </a:ext>
                </a:extLst>
              </a:tr>
              <a:tr h="3325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Ноябрь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 dirty="0" smtClean="0">
                          <a:effectLst/>
                        </a:rPr>
                        <a:t>Ягоды и грибы. Лес осенью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 dirty="0" smtClean="0">
                          <a:effectLst/>
                        </a:rPr>
                        <a:t>Домашние животные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 dirty="0" smtClean="0">
                          <a:effectLst/>
                        </a:rPr>
                        <a:t>Дикие животные наших лесов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279400" algn="l"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900"/>
                        </a:spcAft>
                      </a:pPr>
                      <a:r>
                        <a:rPr lang="ru-RU" sz="1200" u="none" strike="noStrike" spc="0" dirty="0" smtClean="0">
                          <a:effectLst/>
                        </a:rPr>
                        <a:t>Одежда. Обувь. Головные уборы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736599"/>
                  </a:ext>
                </a:extLst>
              </a:tr>
              <a:tr h="5253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Декабрь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Зима. Зимующие птицы.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Мебель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Посуда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Новогодний праздник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4477127"/>
                  </a:ext>
                </a:extLst>
              </a:tr>
              <a:tr h="4464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Январь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Каникулы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Транспорт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 dirty="0" smtClean="0">
                          <a:effectLst/>
                        </a:rPr>
                        <a:t>Профессии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Труд на селе зимой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2853644"/>
                  </a:ext>
                </a:extLst>
              </a:tr>
              <a:tr h="4433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Февраль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 dirty="0" smtClean="0">
                          <a:effectLst/>
                        </a:rPr>
                        <a:t>Орудия труда, инструменты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Животные жарких стран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Наша армия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Аквариумные</a:t>
                      </a:r>
                      <a:r>
                        <a:rPr lang="ru-RU" sz="1200" baseline="0" dirty="0" smtClean="0">
                          <a:effectLst/>
                        </a:rPr>
                        <a:t> и пресноводные рыбы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3657153"/>
                  </a:ext>
                </a:extLst>
              </a:tr>
              <a:tr h="4464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Март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 dirty="0" smtClean="0">
                          <a:effectLst/>
                        </a:rPr>
                        <a:t>Ранняя</a:t>
                      </a:r>
                      <a:r>
                        <a:rPr lang="ru-RU" sz="1200" spc="0" baseline="0" dirty="0" smtClean="0">
                          <a:effectLst/>
                        </a:rPr>
                        <a:t> в</a:t>
                      </a:r>
                      <a:r>
                        <a:rPr lang="ru-RU" sz="1200" spc="0" dirty="0" smtClean="0">
                          <a:effectLst/>
                        </a:rPr>
                        <a:t>есна</a:t>
                      </a:r>
                      <a:r>
                        <a:rPr lang="ru-RU" sz="1200" spc="0" dirty="0">
                          <a:effectLst/>
                        </a:rPr>
                        <a:t>. Мамин праздник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Наша родина - Россия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 dirty="0" smtClean="0">
                          <a:effectLst/>
                          <a:latin typeface="+mn-lt"/>
                          <a:cs typeface="+mn-cs"/>
                        </a:rPr>
                        <a:t>Москва</a:t>
                      </a:r>
                      <a:r>
                        <a:rPr lang="ru-RU" sz="1200" spc="0" baseline="0" dirty="0" smtClean="0">
                          <a:effectLst/>
                          <a:latin typeface="+mn-lt"/>
                          <a:cs typeface="+mn-cs"/>
                        </a:rPr>
                        <a:t> – столица России. Русские народные сказки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>
                          <a:effectLst/>
                        </a:rPr>
                        <a:t>Наш город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9627414"/>
                  </a:ext>
                </a:extLst>
              </a:tr>
              <a:tr h="4433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Апрель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 dirty="0" smtClean="0">
                          <a:effectLst/>
                        </a:rPr>
                        <a:t>Мы читаем С.Я Маршака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 dirty="0">
                          <a:effectLst/>
                        </a:rPr>
                        <a:t>Космос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Цветы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 dirty="0">
                          <a:effectLst/>
                        </a:rPr>
                        <a:t>Почта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7025875"/>
                  </a:ext>
                </a:extLst>
              </a:tr>
              <a:tr h="4681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Май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 dirty="0">
                          <a:effectLst/>
                        </a:rPr>
                        <a:t>День Победы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 dirty="0" smtClean="0">
                          <a:effectLst/>
                        </a:rPr>
                        <a:t>Поздняя весна.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 dirty="0" smtClean="0">
                          <a:effectLst/>
                        </a:rPr>
                        <a:t>Лето. Школьные принадлежности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Обследование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1854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19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6855539" cy="576064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с детьми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83568" y="1268760"/>
            <a:ext cx="5832648" cy="4248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 (ФЭМП – 1 раз в неделю – воспитатель, ознакомление с окружающим миром – 1 раз в неделю - воспитатель)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звукопроизношения – 2 раза в неделю (логопед)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лексико-грамматических категорий и связной речи – 4 раза в неделю (2 – логопед, 2 – воспитатель)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воспитание – 3 раза в неделю (инструктор по физической культуре, воспитатель)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развитие – воспитатель, музыкальный руководитель (по сетке занятий)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коммуникативных навыков, ЭВС – 1 раз в неделю (при необходимости – педагог-психолог)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Длительность занятий – 25 минут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5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6408712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Эффективность в 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организации обучения и воспитания детей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нарушениями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речи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Четкая организация детей в ДОУ (посещение)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Правильное распределение нагрузки на ребенка (логопед, психолог, воспитатель, инструктор по физической культуре, музыкальный руководитель)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Взаимодействие всех субъектов образовательного процесса (педагог-ребенок-родитель)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Определение приоритетных направлений в развитии речевых и коммуникативных навыков (структура дефекта)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Систематическое обследование и выполнение рекомендаций медицинских работников (невролог, психиатр, физиотерапевт)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43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447256" y="764704"/>
          <a:ext cx="669674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43" name="Picture 8" descr="http://cs628623.vk.me/v628623309/1857a/7HKtREEF36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84" y="191637"/>
            <a:ext cx="1319213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48070"/>
            <a:ext cx="3030538" cy="210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728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64359023"/>
              </p:ext>
            </p:extLst>
          </p:nvPr>
        </p:nvGraphicFramePr>
        <p:xfrm>
          <a:off x="1043275" y="557425"/>
          <a:ext cx="7488832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вал 3"/>
          <p:cNvSpPr/>
          <p:nvPr/>
        </p:nvSpPr>
        <p:spPr>
          <a:xfrm>
            <a:off x="4320294" y="3608784"/>
            <a:ext cx="1224136" cy="1152128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Дети с  ОНР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684" y="260648"/>
            <a:ext cx="7488832" cy="648072"/>
          </a:xfrm>
          <a:prstGeom prst="round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Модель сотрудничества педагогов </a:t>
            </a:r>
          </a:p>
          <a:p>
            <a:pPr algn="ctr">
              <a:defRPr/>
            </a:pPr>
            <a:r>
              <a:rPr lang="ru-RU" dirty="0" smtClean="0"/>
              <a:t>МАДОУ </a:t>
            </a:r>
            <a:r>
              <a:rPr lang="ru-RU" dirty="0"/>
              <a:t>«Детский сад </a:t>
            </a:r>
            <a:r>
              <a:rPr lang="ru-RU" dirty="0" smtClean="0"/>
              <a:t>№ </a:t>
            </a:r>
            <a:r>
              <a:rPr lang="ru-RU" dirty="0" smtClean="0"/>
              <a:t>27»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4969467" y="2852738"/>
            <a:ext cx="0" cy="576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507038" y="4266025"/>
            <a:ext cx="288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3779912" y="4204965"/>
            <a:ext cx="431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471319" y="4796631"/>
            <a:ext cx="360362" cy="576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4375268" y="4753531"/>
            <a:ext cx="288925" cy="504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986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mdou133.edu.yar.ru/uslugi_naseleniyu/image001_w714_h2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76286"/>
            <a:ext cx="680085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Заголовок 1"/>
          <p:cNvSpPr>
            <a:spLocks noGrp="1"/>
          </p:cNvSpPr>
          <p:nvPr>
            <p:ph type="title"/>
          </p:nvPr>
        </p:nvSpPr>
        <p:spPr>
          <a:xfrm>
            <a:off x="755576" y="3212976"/>
            <a:ext cx="6943725" cy="1152525"/>
          </a:xfrm>
          <a:scene3d>
            <a:camera prst="perspectiveRelaxedModerately"/>
            <a:lightRig rig="threePt" dir="t"/>
          </a:scene3d>
        </p:spPr>
        <p:txBody>
          <a:bodyPr>
            <a:normAutofit fontScale="90000"/>
          </a:bodyPr>
          <a:lstStyle/>
          <a:p>
            <a:r>
              <a:rPr lang="ru-RU" altLang="ru-RU" b="1" dirty="0" smtClean="0">
                <a:solidFill>
                  <a:schemeClr val="bg1"/>
                </a:solidFill>
              </a:rPr>
              <a:t>НАДЕЕМСЯ НА ЭФФЕКТИВНОЕ СОТРУДНИЧЕСТВО,</a:t>
            </a:r>
            <a:br>
              <a:rPr lang="ru-RU" altLang="ru-RU" b="1" dirty="0" smtClean="0">
                <a:solidFill>
                  <a:schemeClr val="bg1"/>
                </a:solidFill>
              </a:rPr>
            </a:br>
            <a:r>
              <a:rPr lang="ru-RU" altLang="ru-RU" b="1" dirty="0" smtClean="0">
                <a:solidFill>
                  <a:schemeClr val="bg1"/>
                </a:solidFill>
              </a:rPr>
              <a:t>СПАСИБО ЗА ВНИМАНИЕ!</a:t>
            </a:r>
            <a:endParaRPr lang="ru-RU" altLang="ru-RU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39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501008"/>
            <a:ext cx="6264696" cy="576064"/>
          </a:xfrm>
        </p:spPr>
        <p:txBody>
          <a:bodyPr>
            <a:noAutofit/>
          </a:bodyPr>
          <a:lstStyle/>
          <a:p>
            <a:pPr lvl="0" algn="l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Адаптированная основная образовательная программа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разработана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 соответствии с: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Федеральный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закон от 29.12.2012 г. № 273-ФЗ «Об образовании в Российской Федерации»;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Приказ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России от 17.10.2013 г. № 1155 «Об утверждении федерального государственного образовательного стандарта дошкольного образования»;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Комментарии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России к ФГОС дошкольного образования от 28.02.2014 г. № 08-249;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Приказ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России от 30.08.2013 г. № 1014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образования»;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Письмо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России от 07.06.2013 г. № ИР-535/07 «О коррекционном и инклюзивном образовании детей»;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Постановление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Главного государственного санитарного врача РФ от 15.05.2013 г. № 26 «Санитарно-эпидемиологические требования к устройству, содержанию и организации режима работы дошкольных образовательных организаций» (СанПиН 2.4.1.3049-13).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Всемирной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декларацией об обеспечении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жизни,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защиты и развития детей;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Конвенцией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ООН о правах ребенка;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Декларацией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прав ребенка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</p:spPr>
        <p:txBody>
          <a:bodyPr>
            <a:noAutofit/>
          </a:bodyPr>
          <a:lstStyle/>
          <a:p>
            <a:pPr indent="450215" algn="l"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</a:rPr>
              <a:t/>
            </a:r>
            <a:br>
              <a:rPr lang="ru-RU" sz="1400" b="1" dirty="0" smtClean="0">
                <a:latin typeface="Times New Roman" panose="02020603050405020304" pitchFamily="18" charset="0"/>
              </a:rPr>
            </a:br>
            <a:r>
              <a:rPr lang="ru-RU" sz="1400" b="1" dirty="0">
                <a:latin typeface="Times New Roman" panose="02020603050405020304" pitchFamily="18" charset="0"/>
              </a:rPr>
              <a:t/>
            </a:r>
            <a:br>
              <a:rPr lang="ru-RU" sz="1400" b="1" dirty="0">
                <a:latin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</a:rPr>
              <a:t/>
            </a:r>
            <a:br>
              <a:rPr lang="ru-RU" sz="1400" b="1" dirty="0" smtClean="0">
                <a:latin typeface="Times New Roman" panose="02020603050405020304" pitchFamily="18" charset="0"/>
              </a:rPr>
            </a:br>
            <a:r>
              <a:rPr lang="ru-RU" sz="1400" b="1" dirty="0">
                <a:latin typeface="Times New Roman" panose="02020603050405020304" pitchFamily="18" charset="0"/>
              </a:rPr>
              <a:t/>
            </a:r>
            <a:br>
              <a:rPr lang="ru-RU" sz="1400" b="1" dirty="0">
                <a:latin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</a:rPr>
              <a:t>Цель </a:t>
            </a:r>
            <a:r>
              <a:rPr lang="ru-RU" sz="1400" b="1" dirty="0">
                <a:latin typeface="Times New Roman" panose="02020603050405020304" pitchFamily="18" charset="0"/>
              </a:rPr>
              <a:t>Программы </a:t>
            </a:r>
            <a:r>
              <a:rPr lang="ru-RU" sz="1400" dirty="0">
                <a:latin typeface="Times New Roman" panose="02020603050405020304" pitchFamily="18" charset="0"/>
              </a:rPr>
              <a:t>- построение системы коррекционно-развивающей работы в группах </a:t>
            </a:r>
            <a:r>
              <a:rPr lang="ru-RU" sz="1400" dirty="0" smtClean="0">
                <a:latin typeface="Times New Roman" panose="02020603050405020304" pitchFamily="18" charset="0"/>
              </a:rPr>
              <a:t>инклюзивной </a:t>
            </a:r>
            <a:r>
              <a:rPr lang="ru-RU" sz="1400" dirty="0">
                <a:latin typeface="Times New Roman" panose="02020603050405020304" pitchFamily="18" charset="0"/>
              </a:rPr>
              <a:t>направленности для детей 5 - 7 лет с тяжелыми нарушениями </a:t>
            </a:r>
            <a:r>
              <a:rPr lang="ru-RU" sz="1400" dirty="0" smtClean="0">
                <a:latin typeface="Times New Roman" panose="02020603050405020304" pitchFamily="18" charset="0"/>
              </a:rPr>
              <a:t>речи, </a:t>
            </a:r>
            <a:r>
              <a:rPr lang="ru-RU" sz="1400" dirty="0">
                <a:latin typeface="Times New Roman" panose="02020603050405020304" pitchFamily="18" charset="0"/>
              </a:rPr>
              <a:t>предусматривающей полное взаимодействие всех специалистов ДОУ и родителей (законных представителей) дошкольников и направленной на коррекцию речи детей, повышение уровня речевого и психофизиологического развития ребенка в соответствии с его индивидуальными особенностями и возможностями</a:t>
            </a:r>
            <a:r>
              <a:rPr lang="ru-RU" sz="1400" dirty="0" smtClean="0">
                <a:latin typeface="Times New Roman" panose="02020603050405020304" pitchFamily="18" charset="0"/>
              </a:rPr>
              <a:t>.</a:t>
            </a:r>
            <a:br>
              <a:rPr lang="ru-RU" sz="1400" dirty="0" smtClean="0">
                <a:latin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</a:rPr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85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6491064" cy="5832648"/>
          </a:xfrm>
        </p:spPr>
        <p:txBody>
          <a:bodyPr>
            <a:noAutofit/>
          </a:bodyPr>
          <a:lstStyle/>
          <a:p>
            <a:pPr marL="82550" indent="-8255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Задачи Программы:</a:t>
            </a: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Овладение детьми самостоятельной, связной, грамматически правильной речью и навыками общения, фонетической системой русского языка, элементами грамоты.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психологической готовности к обучению в школе и обеспечение преемственности со следующей ступенью системы общего образования.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образовательной среды, соответствующей возрастным, индивидуальным, психологическим и физиологическим особенностям детей.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развития способностей и творческого потенциала каждого ребенка как субъекта отношений с самим собой, с другими детьми, взрослыми и миром.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 личности детей,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психолого-педагогической компетентности родителей (законных представителей), педагогов ДОУ.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-8255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04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500" b="1" u="sng" dirty="0">
                <a:latin typeface="Times New Roman" pitchFamily="18" charset="0"/>
                <a:cs typeface="Times New Roman" pitchFamily="18" charset="0"/>
              </a:rPr>
              <a:t>Планируемые результаты логопедической работы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Результатом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успешной коррекционно-логопедической работы по данной программе можно считать следующее: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ребенок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адекватно использует вербальные и невербальные средства общения: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умеет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правильно произносить все звуки родного (русского) языка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соответствии с языковой нормой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умеет во время речи осуществлять правильное речевое дыхание, ритм речи и интонацию;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ребенок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овладел универсальными предпосылками учебной деятельности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                умениями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работать по правилу и по образцу, умеет дифференцировать на слух гласные и согласные, твердые и мягкие согласные звуки, звонкие и глухие согласные звуки; умеет выделять первый и последний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звук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в слове; положение заданного звука в слове; придумывает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                             слова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на заданный звук и правильно воспроизводит цепочки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из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3-4 звуков, слогов, слов; самостоятельно выполняет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звуковой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анализ и синтез слов разной слоговой структуры;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ребенок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владеет средствами общения и способами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взаимодействия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, усваивает новые слова, относящиеся к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                                    различным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частям речи, смысловые и эмоциональные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оттенки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значений слов, переносное значение слов и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                                   словосочетаний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Применяет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их в собственной речи.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                                    Подбирает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однокоренные и образовывает новые слова.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                             Согласовывает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слова в числе, роде, падеже. Исправляет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                           деформированное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высказывание. Самостоятельно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составляет                                         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рассказ по картинке, по серии картинок, пересказывает тексты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                                                   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используя развернутую фразу;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946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676875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Адаптированная основная образовательная программа для детей  с тяжёлыми</a:t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нарушениями речи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состоит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из трех разделов: целевой, содержательный и организационный. </a:t>
            </a:r>
          </a:p>
          <a:p>
            <a:pPr marL="0" indent="0">
              <a:buNone/>
            </a:pP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Целевой раздел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включает в себя: пояснительную записку, цели, задачи программы, принципы и подходы к ее формированию, характеристики, значимые для разработки программы,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характеристики особенностей развития детей дошкольного возраста с ОНР, а также планируемые результаты освоения программы (в виде целевых ориентиров). </a:t>
            </a:r>
          </a:p>
          <a:p>
            <a:pPr marL="0" indent="0">
              <a:buNone/>
            </a:pP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Содержательный раздел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представляет общее содержание Программы, обеспечивающий полноценное развитие детей, в который входит: </a:t>
            </a: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описание образовательной деятельности в ДОУ в соответствии с направлениями развития ребенка, представленными в пяти образовательных областях; </a:t>
            </a: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описание форм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способов, методов и средств реализации с учетом возрастных особенностей; </a:t>
            </a: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Организационный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содержит описание материально-технического обеспечения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обеспечение методическими материалами и средствами обучения и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воспитания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распорядок и режим дня,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организации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предметно-пространственной среды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этот раздел входит перечень необходимых материалов для организации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коррекционной работы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для получения образования детьми с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ТНР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В данном направлении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используются специальные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методические пособия и дидактические материалы.</a:t>
            </a:r>
          </a:p>
        </p:txBody>
      </p:sp>
    </p:spTree>
    <p:extLst>
      <p:ext uri="{BB962C8B-B14F-4D97-AF65-F5344CB8AC3E}">
        <p14:creationId xmlns:p14="http://schemas.microsoft.com/office/powerpoint/2010/main" val="126260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630616" cy="3672408"/>
          </a:xfrm>
        </p:spPr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МАДОУ «Детский сад № 27» осуществляет работу по АООП для детей с ТНР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9 групп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инклюзивной направленности.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Всего в ДОУ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57 детей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имеют заключения 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ТПМПК по обучению АООП ДО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детей с ТНР (ОНР, ФФНР)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48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2852936"/>
            <a:ext cx="5038328" cy="576063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Фронтальные (вся группа детей) коррекционные занятия по развитию лексико-грамматических категорий и связной речи, ознакомлению с окружающим миром, физическое и музыкальное развитие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Подгрупповые (часть группы) коррекционные занятия по развитию речевых навыков, коррекции звукопроизношения, развитию коммуникативных навыков, мелкой моторики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Индивидуальные (один ребенок из группы) коррекционные занятия по плану специалиста</a:t>
            </a:r>
            <a:endParaRPr lang="ru-RU" sz="1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59832" y="8367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Направления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работы с дошкольниками: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u="sng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455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18058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Комплексно-тематическое планирование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703779"/>
              </p:ext>
            </p:extLst>
          </p:nvPr>
        </p:nvGraphicFramePr>
        <p:xfrm>
          <a:off x="683569" y="1268760"/>
          <a:ext cx="5832648" cy="424847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00054">
                  <a:extLst>
                    <a:ext uri="{9D8B030D-6E8A-4147-A177-3AD203B41FA5}">
                      <a16:colId xmlns:a16="http://schemas.microsoft.com/office/drawing/2014/main" val="1950581722"/>
                    </a:ext>
                  </a:extLst>
                </a:gridCol>
                <a:gridCol w="1170186">
                  <a:extLst>
                    <a:ext uri="{9D8B030D-6E8A-4147-A177-3AD203B41FA5}">
                      <a16:colId xmlns:a16="http://schemas.microsoft.com/office/drawing/2014/main" val="4085858492"/>
                    </a:ext>
                  </a:extLst>
                </a:gridCol>
                <a:gridCol w="1170776">
                  <a:extLst>
                    <a:ext uri="{9D8B030D-6E8A-4147-A177-3AD203B41FA5}">
                      <a16:colId xmlns:a16="http://schemas.microsoft.com/office/drawing/2014/main" val="3571270967"/>
                    </a:ext>
                  </a:extLst>
                </a:gridCol>
                <a:gridCol w="1421446">
                  <a:extLst>
                    <a:ext uri="{9D8B030D-6E8A-4147-A177-3AD203B41FA5}">
                      <a16:colId xmlns:a16="http://schemas.microsoft.com/office/drawing/2014/main" val="917169517"/>
                    </a:ext>
                  </a:extLst>
                </a:gridCol>
                <a:gridCol w="1170186">
                  <a:extLst>
                    <a:ext uri="{9D8B030D-6E8A-4147-A177-3AD203B41FA5}">
                      <a16:colId xmlns:a16="http://schemas.microsoft.com/office/drawing/2014/main" val="914005813"/>
                    </a:ext>
                  </a:extLst>
                </a:gridCol>
              </a:tblGrid>
              <a:tr h="223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Месяц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неделя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неделя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 неделя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 неделя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9744967"/>
                  </a:ext>
                </a:extLst>
              </a:tr>
              <a:tr h="3216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Сентябрь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Обследование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Обследование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Детский сад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Игрушки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5027295"/>
                  </a:ext>
                </a:extLst>
              </a:tr>
              <a:tr h="4464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Октябрь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Осень.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Овощи. Огород.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Сад. Фрукты.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u="none" strike="noStrike" spc="0">
                          <a:effectLst/>
                        </a:rPr>
                        <a:t>Лес. Грибы. Ягоды.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3789629"/>
                  </a:ext>
                </a:extLst>
              </a:tr>
              <a:tr h="3325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Ноябрь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>
                          <a:effectLst/>
                        </a:rPr>
                        <a:t>Одежда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>
                          <a:effectLst/>
                        </a:rPr>
                        <a:t>Обувь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>
                          <a:effectLst/>
                        </a:rPr>
                        <a:t>Головные уборы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279400" algn="l"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900"/>
                        </a:spcAft>
                      </a:pPr>
                      <a:r>
                        <a:rPr lang="ru-RU" sz="1200" u="none" strike="noStrike" spc="0">
                          <a:effectLst/>
                        </a:rPr>
                        <a:t>Посуда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736599"/>
                  </a:ext>
                </a:extLst>
              </a:tr>
              <a:tr h="6766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Декабрь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Зима. Зимующие птицы.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Домашние животные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Дикие животные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Новый год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4477127"/>
                  </a:ext>
                </a:extLst>
              </a:tr>
              <a:tr h="4464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Январь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Каникулы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Сказки. Зимние забавы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>
                          <a:effectLst/>
                        </a:rPr>
                        <a:t>Транспорт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Профессии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2853644"/>
                  </a:ext>
                </a:extLst>
              </a:tr>
              <a:tr h="4433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Февраль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>
                          <a:effectLst/>
                        </a:rPr>
                        <a:t>Мебель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Семья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Наша армия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Цветы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3657153"/>
                  </a:ext>
                </a:extLst>
              </a:tr>
              <a:tr h="4464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Март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>
                          <a:effectLst/>
                        </a:rPr>
                        <a:t>Весна. Мамин праздник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Перелетные птицы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>
                          <a:effectLst/>
                        </a:rPr>
                        <a:t>Комнатные растения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>
                          <a:effectLst/>
                        </a:rPr>
                        <a:t>Наш город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9627414"/>
                  </a:ext>
                </a:extLst>
              </a:tr>
              <a:tr h="4433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Апрель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>
                          <a:effectLst/>
                        </a:rPr>
                        <a:t>Инструменты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>
                          <a:effectLst/>
                        </a:rPr>
                        <a:t>Космос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>
                          <a:effectLst/>
                        </a:rPr>
                        <a:t>Рыбы. Водный мир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>
                          <a:effectLst/>
                        </a:rPr>
                        <a:t>Почта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7025875"/>
                  </a:ext>
                </a:extLst>
              </a:tr>
              <a:tr h="4681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Май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 dirty="0">
                          <a:effectLst/>
                        </a:rPr>
                        <a:t>День Победы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 dirty="0">
                          <a:effectLst/>
                        </a:rPr>
                        <a:t>Насекомые и пауки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0">
                          <a:effectLst/>
                        </a:rPr>
                        <a:t>Лето</a:t>
                      </a: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Обследование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1854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70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22265e6676078574f1029928274f2d7e3794e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927</Words>
  <Application>Microsoft Office PowerPoint</Application>
  <PresentationFormat>Экран (4:3)</PresentationFormat>
  <Paragraphs>161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       КРАТКАЯ ПРЕЗЕНТАЦИЯ  АДАПТИРОВАННОЙ ОСНОВНОЙ ОБРАЗОВАТЕЛЬНОЙ ПРОГРАММЫ                                                           ДЛЯ ДЕТЕЙ  С ТЯЖЁЛЫМИ НАРУШЕНИЯМИ РЕЧИ  на основе программы Н.В. Нищевой               МАДОУ  «Детский сад  № 27» </vt:lpstr>
      <vt:lpstr>Адаптированная основная образовательная программа  разработана в соответствии с:   1. Федеральный закон от 29.12.2012 г. № 273-ФЗ «Об образовании в Российской Федерации»; 2. Приказ Минобрнауки России от 17.10.2013 г. № 1155 «Об утверждении федерального государственного образовательного стандарта дошкольного образования»; 3. Комментарии Минобрнауки России к ФГОС дошкольного образования от 28.02.2014 г. № 08-249; 4. Приказ Минобрнауки России от 30.08.2013 г. № 1014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образования»; 5. Письмо Минобрнауки России от 07.06.2013 г. № ИР-535/07 «О коррекционном и инклюзивном образовании детей»; 6. Постановление Главного государственного санитарного врача РФ от 15.05.2013 г. № 26 «Санитарно-эпидемиологические требования к устройству, содержанию и организации режима работы дошкольных образовательных организаций» (СанПиН 2.4.1.3049-13). 7. Всемирной декларацией об обеспечении жизни, защиты и развития детей; 8. Конвенцией ООН о правах ребенка; 9. Декларацией прав ребенка   </vt:lpstr>
      <vt:lpstr>    Цель Программы - построение системы коррекционно-развивающей работы в группах инклюзивной направленности для детей 5 - 7 лет с тяжелыми нарушениями речи, предусматривающей полное взаимодействие всех специалистов ДОУ и родителей (законных представителей) дошкольников и направленной на коррекцию речи детей, повышение уровня речевого и психофизиологического развития ребенка в соответствии с его индивидуальными особенностями и возможностями.       . </vt:lpstr>
      <vt:lpstr>Презентация PowerPoint</vt:lpstr>
      <vt:lpstr>Презентация PowerPoint</vt:lpstr>
      <vt:lpstr>Презентация PowerPoint</vt:lpstr>
      <vt:lpstr>В МАДОУ «Детский сад № 27» осуществляет работу по АООП для детей с ТНР 9 групп  инклюзивной направленности.      Всего в ДОУ 57 детей имеют заключения   ТПМПК по обучению АООП ДО  для детей с ТНР (ОНР, ФФНР)</vt:lpstr>
      <vt:lpstr>1. Фронтальные (вся группа детей) коррекционные занятия по развитию лексико-грамматических категорий и связной речи, ознакомлению с окружающим миром, физическое и музыкальное развитие  2. Подгрупповые (часть группы) коррекционные занятия по развитию речевых навыков, коррекции звукопроизношения, развитию коммуникативных навыков, мелкой моторики  3. Индивидуальные (один ребенок из группы) коррекционные занятия по плану специалиста</vt:lpstr>
      <vt:lpstr>Комплексно-тематическое планирование</vt:lpstr>
      <vt:lpstr>Комплексно-тематическое планирование</vt:lpstr>
      <vt:lpstr>Организация работы с детьми</vt:lpstr>
      <vt:lpstr>Презентация PowerPoint</vt:lpstr>
      <vt:lpstr>Презентация PowerPoint</vt:lpstr>
      <vt:lpstr>Презентация PowerPoint</vt:lpstr>
      <vt:lpstr>НАДЕЕМСЯ НА ЭФФЕКТИВНОЕ СОТРУДНИЧЕСТВО, СПАСИБО ЗА ВНИМАНИЕ!</vt:lpstr>
    </vt:vector>
  </TitlesOfParts>
  <Company>WolfishLair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Белозёрова</dc:creator>
  <cp:lastModifiedBy>Пользователь</cp:lastModifiedBy>
  <cp:revision>44</cp:revision>
  <dcterms:created xsi:type="dcterms:W3CDTF">2013-01-20T10:29:01Z</dcterms:created>
  <dcterms:modified xsi:type="dcterms:W3CDTF">2018-10-23T17:04:02Z</dcterms:modified>
</cp:coreProperties>
</file>